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58"/>
  </p:notesMasterIdLst>
  <p:sldIdLst>
    <p:sldId id="256" r:id="rId2"/>
    <p:sldId id="31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</p:sldIdLst>
  <p:sldSz cx="10080625" cy="7559675"/>
  <p:notesSz cx="7559675" cy="10691813"/>
  <p:defaultTextStyle>
    <a:defPPr>
      <a:defRPr lang="en-GB"/>
    </a:defPPr>
    <a:lvl1pPr algn="l" defTabSz="449263" rtl="0" fontAlgn="base" hangingPunct="0">
      <a:lnSpc>
        <a:spcPct val="9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tx1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fontAlgn="base" hangingPunct="0">
      <a:lnSpc>
        <a:spcPct val="9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tx1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fontAlgn="base" hangingPunct="0">
      <a:lnSpc>
        <a:spcPct val="9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tx1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fontAlgn="base" hangingPunct="0">
      <a:lnSpc>
        <a:spcPct val="9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tx1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fontAlgn="base" hangingPunct="0">
      <a:lnSpc>
        <a:spcPct val="9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tx1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6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6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6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404" y="-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33500" y="1004888"/>
            <a:ext cx="5105400" cy="344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1185863" y="4781550"/>
            <a:ext cx="5408612" cy="3817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0788303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92263" y="1004888"/>
            <a:ext cx="4589462" cy="3441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93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1550"/>
            <a:ext cx="5410200" cy="38195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92263" y="1004888"/>
            <a:ext cx="4589462" cy="3441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86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1550"/>
            <a:ext cx="5410200" cy="38195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92263" y="1004888"/>
            <a:ext cx="4589462" cy="3441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96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1550"/>
            <a:ext cx="5410200" cy="38195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92263" y="1004888"/>
            <a:ext cx="4589462" cy="3441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06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1550"/>
            <a:ext cx="5410200" cy="38195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92263" y="1004888"/>
            <a:ext cx="4589462" cy="3441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6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1550"/>
            <a:ext cx="5410200" cy="38195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92263" y="1004888"/>
            <a:ext cx="4589462" cy="3441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1550"/>
            <a:ext cx="5410200" cy="38195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92263" y="1004888"/>
            <a:ext cx="4589462" cy="3441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373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1550"/>
            <a:ext cx="5410200" cy="38195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92263" y="1004888"/>
            <a:ext cx="4589462" cy="3441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47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1550"/>
            <a:ext cx="5410200" cy="38195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92263" y="1004888"/>
            <a:ext cx="4589462" cy="3441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577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1550"/>
            <a:ext cx="5410200" cy="38195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92263" y="1004888"/>
            <a:ext cx="4589462" cy="3441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1550"/>
            <a:ext cx="5410200" cy="38195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92263" y="1004888"/>
            <a:ext cx="4589462" cy="3441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78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1550"/>
            <a:ext cx="5410200" cy="38195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92263" y="1004888"/>
            <a:ext cx="4589462" cy="3441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04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1550"/>
            <a:ext cx="5410200" cy="38195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92263" y="1004888"/>
            <a:ext cx="4589462" cy="3441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88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1550"/>
            <a:ext cx="5410200" cy="38195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92263" y="1004888"/>
            <a:ext cx="4589462" cy="3441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98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1550"/>
            <a:ext cx="5410200" cy="38195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92263" y="1004888"/>
            <a:ext cx="4589462" cy="3441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08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1550"/>
            <a:ext cx="5410200" cy="38195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92263" y="1004888"/>
            <a:ext cx="4589462" cy="3441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19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1550"/>
            <a:ext cx="5410200" cy="38195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92263" y="1004888"/>
            <a:ext cx="4589462" cy="3441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29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1550"/>
            <a:ext cx="5410200" cy="38195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92263" y="1004888"/>
            <a:ext cx="4589462" cy="3441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39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1550"/>
            <a:ext cx="5410200" cy="38195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92263" y="1004888"/>
            <a:ext cx="4589462" cy="3441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49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1550"/>
            <a:ext cx="5410200" cy="38195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92263" y="1004888"/>
            <a:ext cx="4589462" cy="3441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60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1550"/>
            <a:ext cx="5410200" cy="38195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92263" y="1004888"/>
            <a:ext cx="4589462" cy="3441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70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1550"/>
            <a:ext cx="5410200" cy="38195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92263" y="1004888"/>
            <a:ext cx="4589462" cy="3441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80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1550"/>
            <a:ext cx="5410200" cy="38195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92263" y="1004888"/>
            <a:ext cx="4589462" cy="3441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14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1550"/>
            <a:ext cx="5410200" cy="38195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92263" y="1004888"/>
            <a:ext cx="4589462" cy="3441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90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1550"/>
            <a:ext cx="5410200" cy="38195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92263" y="1004888"/>
            <a:ext cx="4589462" cy="3441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01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1550"/>
            <a:ext cx="5410200" cy="38195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92263" y="1004888"/>
            <a:ext cx="4589462" cy="3441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11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1550"/>
            <a:ext cx="5410200" cy="38195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92263" y="1004888"/>
            <a:ext cx="4589462" cy="3441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21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1550"/>
            <a:ext cx="5410200" cy="38195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92263" y="1004888"/>
            <a:ext cx="4589462" cy="3441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31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1550"/>
            <a:ext cx="5410200" cy="38195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92263" y="1004888"/>
            <a:ext cx="4589462" cy="3441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42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1550"/>
            <a:ext cx="5410200" cy="38195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92263" y="1004888"/>
            <a:ext cx="4589462" cy="3441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52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1550"/>
            <a:ext cx="5410200" cy="38195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92263" y="1004888"/>
            <a:ext cx="4589462" cy="3441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62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1550"/>
            <a:ext cx="5410200" cy="38195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92263" y="1004888"/>
            <a:ext cx="4589462" cy="3441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72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1550"/>
            <a:ext cx="5410200" cy="38195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92263" y="1004888"/>
            <a:ext cx="4589462" cy="3441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83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1550"/>
            <a:ext cx="5410200" cy="38195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92263" y="1004888"/>
            <a:ext cx="4589462" cy="3441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24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1550"/>
            <a:ext cx="5410200" cy="38195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92263" y="1004888"/>
            <a:ext cx="4589462" cy="3441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933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1550"/>
            <a:ext cx="5410200" cy="38195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92263" y="1004888"/>
            <a:ext cx="4589462" cy="3441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03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1550"/>
            <a:ext cx="5410200" cy="38195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92263" y="1004888"/>
            <a:ext cx="4589462" cy="3441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137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1550"/>
            <a:ext cx="5410200" cy="38195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92263" y="1004888"/>
            <a:ext cx="4589462" cy="3441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24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1550"/>
            <a:ext cx="5410200" cy="38195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92263" y="1004888"/>
            <a:ext cx="4589462" cy="3441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34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1550"/>
            <a:ext cx="5410200" cy="38195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92263" y="1004888"/>
            <a:ext cx="4589462" cy="3441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44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1550"/>
            <a:ext cx="5410200" cy="38195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92263" y="1004888"/>
            <a:ext cx="4589462" cy="3441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54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1550"/>
            <a:ext cx="5410200" cy="38195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92263" y="1004888"/>
            <a:ext cx="4589462" cy="3441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64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1550"/>
            <a:ext cx="5410200" cy="38195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92263" y="1004888"/>
            <a:ext cx="4589462" cy="3441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75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1550"/>
            <a:ext cx="5410200" cy="38195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92263" y="1004888"/>
            <a:ext cx="4589462" cy="3441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85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1550"/>
            <a:ext cx="5410200" cy="38195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92263" y="1004888"/>
            <a:ext cx="4589462" cy="3441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34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1550"/>
            <a:ext cx="5410200" cy="38195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92263" y="1004888"/>
            <a:ext cx="4589462" cy="3441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95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1550"/>
            <a:ext cx="5410200" cy="38195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92263" y="1004888"/>
            <a:ext cx="4589462" cy="3441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05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1550"/>
            <a:ext cx="5410200" cy="38195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92263" y="1004888"/>
            <a:ext cx="4589462" cy="3441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16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1550"/>
            <a:ext cx="5410200" cy="38195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92263" y="1004888"/>
            <a:ext cx="4589462" cy="3441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26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1550"/>
            <a:ext cx="5410200" cy="38195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92263" y="1004888"/>
            <a:ext cx="4589462" cy="3441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36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1550"/>
            <a:ext cx="5410200" cy="38195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92263" y="1004888"/>
            <a:ext cx="4589462" cy="3441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146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1550"/>
            <a:ext cx="5410200" cy="38195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92263" y="1004888"/>
            <a:ext cx="4589462" cy="3441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45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1550"/>
            <a:ext cx="5410200" cy="38195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92263" y="1004888"/>
            <a:ext cx="4589462" cy="3441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55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1550"/>
            <a:ext cx="5410200" cy="38195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92263" y="1004888"/>
            <a:ext cx="4589462" cy="3441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65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1550"/>
            <a:ext cx="5410200" cy="38195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92263" y="1004888"/>
            <a:ext cx="4589462" cy="3441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75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1550"/>
            <a:ext cx="5410200" cy="38195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28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960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196138" y="555625"/>
            <a:ext cx="2151062" cy="653415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741363" y="555625"/>
            <a:ext cx="6302375" cy="65341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5999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41363" y="555625"/>
            <a:ext cx="8605837" cy="126047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106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629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509820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41363" y="2101850"/>
            <a:ext cx="4225925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19688" y="2101850"/>
            <a:ext cx="4227512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463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187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263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6347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092585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480769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AutoShape 1"/>
          <p:cNvSpPr>
            <a:spLocks noChangeArrowheads="1"/>
          </p:cNvSpPr>
          <p:nvPr/>
        </p:nvSpPr>
        <p:spPr bwMode="auto">
          <a:xfrm>
            <a:off x="404813" y="1893888"/>
            <a:ext cx="9674225" cy="5665787"/>
          </a:xfrm>
          <a:prstGeom prst="roundRect">
            <a:avLst>
              <a:gd name="adj" fmla="val 28"/>
            </a:avLst>
          </a:prstGeom>
          <a:solidFill>
            <a:srgbClr val="DDDDDD"/>
          </a:solidFill>
          <a:ln w="9525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1363" y="555625"/>
            <a:ext cx="8605837" cy="126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1363" y="2101850"/>
            <a:ext cx="8605837" cy="4987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6552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0" y="0"/>
            <a:ext cx="180975" cy="917575"/>
          </a:xfrm>
          <a:prstGeom prst="roundRect">
            <a:avLst>
              <a:gd name="adj" fmla="val 875"/>
            </a:avLst>
          </a:prstGeom>
          <a:solidFill>
            <a:srgbClr val="125C8D"/>
          </a:solidFill>
          <a:ln w="9525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AutoShape 5"/>
          <p:cNvSpPr>
            <a:spLocks noChangeArrowheads="1"/>
          </p:cNvSpPr>
          <p:nvPr/>
        </p:nvSpPr>
        <p:spPr bwMode="auto">
          <a:xfrm>
            <a:off x="0" y="2381250"/>
            <a:ext cx="180975" cy="917575"/>
          </a:xfrm>
          <a:prstGeom prst="roundRect">
            <a:avLst>
              <a:gd name="adj" fmla="val 875"/>
            </a:avLst>
          </a:prstGeom>
          <a:solidFill>
            <a:srgbClr val="125C8D"/>
          </a:solidFill>
          <a:ln w="9525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0" name="AutoShape 6"/>
          <p:cNvSpPr>
            <a:spLocks noChangeArrowheads="1"/>
          </p:cNvSpPr>
          <p:nvPr/>
        </p:nvSpPr>
        <p:spPr bwMode="auto">
          <a:xfrm>
            <a:off x="0" y="1168400"/>
            <a:ext cx="180975" cy="917575"/>
          </a:xfrm>
          <a:prstGeom prst="roundRect">
            <a:avLst>
              <a:gd name="adj" fmla="val 875"/>
            </a:avLst>
          </a:prstGeom>
          <a:solidFill>
            <a:srgbClr val="125C8D"/>
          </a:solidFill>
          <a:ln w="9525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cs typeface="Arial Unicode MS" charset="0"/>
        </a:defRPr>
      </a:lvl2pPr>
      <a:lvl3pPr marL="1143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cs typeface="Arial Unicode MS" charset="0"/>
        </a:defRPr>
      </a:lvl3pPr>
      <a:lvl4pPr marL="1600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cs typeface="Arial Unicode MS" charset="0"/>
        </a:defRPr>
      </a:lvl4pPr>
      <a:lvl5pPr marL="20574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cs typeface="Arial Unicode MS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cs typeface="Arial Unicode MS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cs typeface="Arial Unicode MS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cs typeface="Arial Unicode MS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3333"/>
          </a:solidFill>
          <a:latin typeface="Arial" charset="0"/>
          <a:cs typeface="Arial Unicode MS" charset="0"/>
        </a:defRPr>
      </a:lvl9pPr>
    </p:titleStyle>
    <p:bodyStyle>
      <a:lvl1pPr marL="342900" indent="-342900" algn="l" defTabSz="449263" rtl="0" fontAlgn="base" hangingPunct="0">
        <a:lnSpc>
          <a:spcPct val="98000"/>
        </a:lnSpc>
        <a:spcBef>
          <a:spcPts val="113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6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98000"/>
        </a:lnSpc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000000"/>
          </a:solidFill>
          <a:latin typeface="+mn-lt"/>
          <a:cs typeface="+mn-cs"/>
        </a:defRPr>
      </a:lvl2pPr>
      <a:lvl3pPr marL="1143000" indent="-228600" algn="l" defTabSz="449263" rtl="0" fontAlgn="base" hangingPunct="0">
        <a:lnSpc>
          <a:spcPct val="98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cs typeface="+mn-cs"/>
        </a:defRPr>
      </a:lvl3pPr>
      <a:lvl4pPr marL="1600200" indent="-228600" algn="l" defTabSz="449263" rtl="0" fontAlgn="base" hangingPunct="0">
        <a:lnSpc>
          <a:spcPct val="98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49263" rtl="0" fontAlgn="base" hangingPunct="0">
        <a:lnSpc>
          <a:spcPct val="98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49263" rtl="0" fontAlgn="base" hangingPunct="0">
        <a:lnSpc>
          <a:spcPct val="98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fontAlgn="base" hangingPunct="0">
        <a:lnSpc>
          <a:spcPct val="98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fontAlgn="base" hangingPunct="0">
        <a:lnSpc>
          <a:spcPct val="98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fontAlgn="base" hangingPunct="0">
        <a:lnSpc>
          <a:spcPct val="98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s-club.org/~alex/os2/toolkits/uls/index.html" TargetMode="External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borgendale.com/uls.htm" TargetMode="External"/><Relationship Id="rId4" Type="http://schemas.openxmlformats.org/officeDocument/2006/relationships/hyperlink" Target="http://www.unicode.org/" TargetMode="Externa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555625"/>
            <a:ext cx="8607425" cy="1262063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An Introduction to the OS/2 Unicode APIs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741363" y="2101850"/>
            <a:ext cx="8607425" cy="47625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20160" rIns="0" bIns="0" anchor="ctr"/>
          <a:lstStyle/>
          <a:p>
            <a:pPr marL="0" indent="0" algn="ctr">
              <a:lnSpc>
                <a:spcPct val="95000"/>
              </a:lnSpc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sz="3200">
                <a:latin typeface="Times New Roman" pitchFamily="16" charset="0"/>
              </a:rPr>
              <a:t>By Alex Taylor</a:t>
            </a:r>
          </a:p>
          <a:p>
            <a:pPr marL="0" indent="0" algn="ctr">
              <a:lnSpc>
                <a:spcPct val="95000"/>
              </a:lnSpc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CA" sz="3200">
              <a:latin typeface="Times New Roman" pitchFamily="16" charset="0"/>
            </a:endParaRPr>
          </a:p>
          <a:p>
            <a:pPr marL="0" indent="0" algn="ctr">
              <a:lnSpc>
                <a:spcPct val="95000"/>
              </a:lnSpc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sz="3200">
                <a:latin typeface="Times New Roman" pitchFamily="16" charset="0"/>
              </a:rPr>
              <a:t>Warpstock 2006</a:t>
            </a:r>
          </a:p>
          <a:p>
            <a:pPr marL="0" indent="0" algn="ctr">
              <a:lnSpc>
                <a:spcPct val="95000"/>
              </a:lnSpc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sz="3200">
                <a:latin typeface="Times New Roman" pitchFamily="16" charset="0"/>
              </a:rPr>
              <a:t>Warpstock Europe 2006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555625"/>
            <a:ext cx="8607425" cy="1262063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Unicode Character Encoding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41363" y="2101850"/>
            <a:ext cx="8607425" cy="4762500"/>
          </a:xfrm>
          <a:ln/>
        </p:spPr>
        <p:txBody>
          <a:bodyPr/>
          <a:lstStyle/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Problem: how can a computer represent each character, consistently and unambiguously, as an integer value between 0 and 1,114,111?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Traditionally, 1 byte = 1 character.  But this only allows 256 values – far too small for the UCS codespace!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Simplest solution: increase the number of bytes per character.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First implemented in UCS-2 encoding.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Later expanded to UCS-4 encoding.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555625"/>
            <a:ext cx="8607425" cy="1262063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UCS-2 Encoding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41363" y="2101850"/>
            <a:ext cx="8607425" cy="4762500"/>
          </a:xfrm>
          <a:ln/>
        </p:spPr>
        <p:txBody>
          <a:bodyPr/>
          <a:lstStyle/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UCS-2 is the original Unicode encoding.  Introduced back in the days when UCS only defined 65,536 characters (Plane 0).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Fixed-width encoding: 2 bytes per character (supporting the value range 0 - 65,535).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Advantages: simple, makes data processing easy.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Disadvantages: not backwards-compatible with ASCII; only supports Plane 0.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Officially considered obsolete, but still used by some implementations.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(The OS/2 Unicode APIs use UCS-2 internally.)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555625"/>
            <a:ext cx="8607425" cy="1262063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UCS-4 Encoding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41363" y="2101850"/>
            <a:ext cx="8607425" cy="4891088"/>
          </a:xfrm>
          <a:ln/>
        </p:spPr>
        <p:txBody>
          <a:bodyPr/>
          <a:lstStyle/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UCS-4 was introduced to replace UCS-2 when Unicode was expanded to 1,114,112 characters.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Fixed-width encoding: 4 bytes per character, supporting the entire range of UCS values (and then some).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Advantages: simple, makes data processing easy; supports entire UCS codespace.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Disadvantages: requires a huge amount of storage; not backwards-compatible with ASCII, or even with UCS-2.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Rarely used.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Nowadays, UCS-4 is more commonly called “UTF-32”.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555625"/>
            <a:ext cx="8607425" cy="1262063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Problems with Fixed-Width Encoding</a:t>
            </a: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41363" y="2101850"/>
            <a:ext cx="8607425" cy="4891088"/>
          </a:xfrm>
          <a:ln/>
        </p:spPr>
        <p:txBody>
          <a:bodyPr/>
          <a:lstStyle/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Once the UCS codespace was expanded to 17 planes, fixed-width character encoding became impractical.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Four bytes per character is wasteful, especially since (in practice) most characters fall within Plane 0 (BMP).  (See example.)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Most Unicode libraries were originally designed to use two-byte characters (UCS-2); redesigning them for four-byte characters (UCS-4) can break compatibility.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Fixed-width multi-byte encodings are not compatible with ASCII data streams (which are widely used).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UCS-4 isn't even compatible with UCS-2 data streams!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A better solution: variable-width encoding.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555625"/>
            <a:ext cx="8607425" cy="1262063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UTF-16 Encoding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41363" y="2101850"/>
            <a:ext cx="8607425" cy="5291138"/>
          </a:xfrm>
          <a:ln/>
        </p:spPr>
        <p:txBody>
          <a:bodyPr/>
          <a:lstStyle/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Intended to seamlessly replace UCS-2.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Uses 2 bytes per character to encode characters within the BMP (U+0000 - U+FFFF).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Uses 4 bytes per character to encode characters outside the BMP (U+1FFFF and up).  Leading bytes of 4-byte characters always fall within the range U+D800 - U+DFFF, which are reserved within the BMP and so cannot start legal 2-byte characters.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Any legal UCS-2 character is also a legal UTF-16 character.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Advantages: backwards-compatible with UCS-2; requires no more than 2 bytes to represent any BMP character; supports the entire UCS codespace.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Disadvantages: slightly more complex than UCS-2; still not backwards-compatible with ASCII data streams.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555625"/>
            <a:ext cx="8607425" cy="1262063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UTF-8 Encoding</a:t>
            </a: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41363" y="2101850"/>
            <a:ext cx="8607425" cy="4800600"/>
          </a:xfrm>
          <a:ln/>
        </p:spPr>
        <p:txBody>
          <a:bodyPr/>
          <a:lstStyle/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Possibly the most ingenious encoding of all.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Uses between 1 and 4 bytes for each character:</a:t>
            </a:r>
          </a:p>
          <a:p>
            <a:pPr marL="1295400" lvl="2" indent="-21590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1 byte for values U+0000 - U+007F (basic ASCII)</a:t>
            </a:r>
          </a:p>
          <a:p>
            <a:pPr marL="1295400" lvl="2" indent="-21590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2 bytes for values U+0080 - U+07FF</a:t>
            </a:r>
          </a:p>
          <a:p>
            <a:pPr marL="1295400" lvl="2" indent="-21590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3 bytes for values U+0800 - U+FFFF</a:t>
            </a:r>
          </a:p>
          <a:p>
            <a:pPr marL="1295400" lvl="2" indent="-21590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4 bytes for values U+10000 and up.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A 1-byte character always starts with a leading 0 bit.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The first byte of a multi-byte character always starts with a number of leading 1 bits equal to the number of bytes used (i.e. 110</a:t>
            </a:r>
            <a:r>
              <a:rPr lang="en-CA" i="1"/>
              <a:t>xxxxx</a:t>
            </a:r>
            <a:r>
              <a:rPr lang="en-CA"/>
              <a:t>, 1110</a:t>
            </a:r>
            <a:r>
              <a:rPr lang="en-CA" i="1"/>
              <a:t>xxxx</a:t>
            </a:r>
            <a:r>
              <a:rPr lang="en-CA"/>
              <a:t> or 11110</a:t>
            </a:r>
            <a:r>
              <a:rPr lang="en-CA" i="1"/>
              <a:t>xxx</a:t>
            </a:r>
            <a:r>
              <a:rPr lang="en-CA"/>
              <a:t>).  Following bytes always start with 10.  The remaining bits are used to encode the character value.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All ASCII text (i.e. characters below U+0080) is also valid UTF-8 text!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555625"/>
            <a:ext cx="8607425" cy="1262063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UTF-8 Encoding (cont.)</a:t>
            </a: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41363" y="2101850"/>
            <a:ext cx="8607425" cy="4762500"/>
          </a:xfrm>
          <a:ln/>
        </p:spPr>
        <p:txBody>
          <a:bodyPr tIns="5544"/>
          <a:lstStyle/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Advantages of UTF-8: </a:t>
            </a:r>
          </a:p>
          <a:p>
            <a:pPr marL="1295400" lvl="2" indent="-21590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Backwards-compatible with basic ASCII.</a:t>
            </a:r>
          </a:p>
          <a:p>
            <a:pPr marL="1295400" lvl="2" indent="-21590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Supports the entire UCS codespace.</a:t>
            </a:r>
          </a:p>
          <a:p>
            <a:pPr marL="1295400" lvl="2" indent="-21590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Requires much less storage than UCS-4, and (on average)      slightly less than UCS-2.</a:t>
            </a:r>
          </a:p>
          <a:p>
            <a:pPr marL="1295400" lvl="2" indent="-21590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Every single byte in a data stream is instantly identifiable as a leading byte, a following byte, or a single-byte character (which helps prevent data corruption).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Disadvantages: </a:t>
            </a:r>
          </a:p>
          <a:p>
            <a:pPr marL="1295400" lvl="2" indent="-21590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Relatively complex algorithm, resulting in higher processing overhead.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UTF-8 is typically used for text output and interchange, not for internal processing.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555625"/>
            <a:ext cx="8607425" cy="1262063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Unicode Under OS/2</a:t>
            </a:r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41363" y="2101850"/>
            <a:ext cx="8607425" cy="5041900"/>
          </a:xfrm>
          <a:ln/>
        </p:spPr>
        <p:txBody>
          <a:bodyPr/>
          <a:lstStyle/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The OS/2 implementation of Unicode uses UCS-2 for internal processing.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Characters outside the BMP are not supported (AFAIK).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OS/2 supports three Unicode encodings: UCS-2, UTF-8, and UPF-8 (an OS/2-specific proprietary implementation used for output under PM).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The OS/2 Unicode API (Universal Language Support) is available under Warp 4 and up, or Warp 3 with a recent FixPak.  (Some versions of the Java 1.1.8 runtime package will also install or update it as needed.)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555625"/>
            <a:ext cx="8607425" cy="1262063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The Unicode API</a:t>
            </a: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41363" y="2101850"/>
            <a:ext cx="8607425" cy="4762500"/>
          </a:xfrm>
          <a:ln/>
        </p:spPr>
        <p:txBody>
          <a:bodyPr/>
          <a:lstStyle/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The OS/2 Unicode functions (a.k.a. “Universal Language Support”) cover four major categories: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i="1"/>
              <a:t>Unicode Text Processing</a:t>
            </a:r>
            <a:r>
              <a:rPr lang="en-CA"/>
              <a:t>:  handling Unicode (UCS-2) text.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i="1"/>
              <a:t>Conversion</a:t>
            </a:r>
            <a:r>
              <a:rPr lang="en-CA"/>
              <a:t>:  converting text to and from Unicode, or from one codepage to another.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i="1"/>
              <a:t>Localization</a:t>
            </a:r>
            <a:r>
              <a:rPr lang="en-CA"/>
              <a:t>:  presenting information according to national or cultural conventions.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i="1"/>
              <a:t>Keyboard Input</a:t>
            </a:r>
            <a:r>
              <a:rPr lang="en-CA"/>
              <a:t>:  converting keyboard input to and from Unicode according to different keyboard layouts.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555625"/>
            <a:ext cx="8607425" cy="1262063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Using the Unicode API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41363" y="2101850"/>
            <a:ext cx="8607425" cy="4762500"/>
          </a:xfrm>
          <a:ln/>
        </p:spPr>
        <p:txBody>
          <a:bodyPr/>
          <a:lstStyle/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Header files: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b="1">
                <a:latin typeface="Bitstream Vera Sans Mono" pitchFamily="49" charset="0"/>
              </a:rPr>
              <a:t>unidef.h</a:t>
            </a:r>
            <a:r>
              <a:rPr lang="en-CA"/>
              <a:t>:  main API definitions (text processing &amp; localization)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b="1">
                <a:latin typeface="Bitstream Vera Sans Mono" pitchFamily="49" charset="0"/>
              </a:rPr>
              <a:t>uconv.h</a:t>
            </a:r>
            <a:r>
              <a:rPr lang="en-CA"/>
              <a:t>:  conversion API definitions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b="1">
                <a:latin typeface="Bitstream Vera Sans Mono" pitchFamily="49" charset="0"/>
              </a:rPr>
              <a:t>unikbd.h</a:t>
            </a:r>
            <a:r>
              <a:rPr lang="en-CA"/>
              <a:t>:  keyboard API definitions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Import libraries (when using the IBM Toolkit):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b="1">
                <a:latin typeface="Bitstream Vera Sans Mono" pitchFamily="49" charset="0"/>
              </a:rPr>
              <a:t>libuls.lib</a:t>
            </a:r>
            <a:r>
              <a:rPr lang="en-CA"/>
              <a:t>:  text processing &amp; localization functions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b="1">
                <a:latin typeface="Bitstream Vera Sans Mono" pitchFamily="49" charset="0"/>
              </a:rPr>
              <a:t>libconv.lib</a:t>
            </a:r>
            <a:r>
              <a:rPr lang="en-CA"/>
              <a:t>:  conversion functions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b="1">
                <a:latin typeface="Bitstream Vera Sans Mono" pitchFamily="49" charset="0"/>
              </a:rPr>
              <a:t>unikbd.lib</a:t>
            </a:r>
            <a:r>
              <a:rPr lang="en-CA"/>
              <a:t>:  keyboard functions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smtClean="0"/>
              <a:t>Copyright</a:t>
            </a:r>
            <a:endParaRPr lang="en-US" dirty="0"/>
          </a:p>
        </p:txBody>
      </p:sp>
      <p:sp>
        <p:nvSpPr>
          <p:cNvPr id="3" name="2 Rectángulo"/>
          <p:cNvSpPr/>
          <p:nvPr/>
        </p:nvSpPr>
        <p:spPr>
          <a:xfrm>
            <a:off x="431800" y="1907629"/>
            <a:ext cx="9648825" cy="14957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Alex Taylor gave permission to redistribute this document under the Creative Common Attribution-Share Alike 3.0 .</a:t>
            </a:r>
          </a:p>
          <a:p>
            <a:endParaRPr lang="en-US" dirty="0"/>
          </a:p>
          <a:p>
            <a:r>
              <a:rPr lang="en-US" dirty="0"/>
              <a:t>http://creativecommons.org/licenses/by-sa/3.0/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816" y="3403423"/>
            <a:ext cx="1498600" cy="52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4156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555625"/>
            <a:ext cx="8607425" cy="1262063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Representing Unicode Text: UniChar</a:t>
            </a: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41363" y="2101850"/>
            <a:ext cx="8607425" cy="4762500"/>
          </a:xfrm>
          <a:ln/>
        </p:spPr>
        <p:txBody>
          <a:bodyPr/>
          <a:lstStyle/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All Unicode text is encoded internally as UCS-2.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A Unicode character is represented by the </a:t>
            </a:r>
            <a:r>
              <a:rPr lang="en-CA" b="1"/>
              <a:t>UniChar</a:t>
            </a:r>
            <a:r>
              <a:rPr lang="en-CA"/>
              <a:t> data type (a two-byte integer value):</a:t>
            </a:r>
          </a:p>
          <a:p>
            <a:pPr marL="431800" indent="-323850">
              <a:spcBef>
                <a:spcPts val="288"/>
              </a:spcBef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CA" sz="1800">
              <a:latin typeface="Bitstream Vera Sans Mono" pitchFamily="49" charset="0"/>
            </a:endParaRPr>
          </a:p>
          <a:p>
            <a:pPr marL="431800" indent="-323850">
              <a:spcBef>
                <a:spcPts val="288"/>
              </a:spcBef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sz="1800">
                <a:latin typeface="Bitstream Vera Sans Mono" pitchFamily="49" charset="0"/>
              </a:rPr>
              <a:t>typedef unsigned short UniChar;</a:t>
            </a:r>
          </a:p>
          <a:p>
            <a:pPr marL="431800" indent="-323850">
              <a:spcBef>
                <a:spcPts val="288"/>
              </a:spcBef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CA" sz="1800">
              <a:latin typeface="Bitstream Vera Sans Mono" pitchFamily="49" charset="0"/>
            </a:endParaRP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A UniChar is also sometimes referred to as a “UCS code element”.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555625"/>
            <a:ext cx="8607425" cy="1262063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Setting UniChar Values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41363" y="2101850"/>
            <a:ext cx="8607425" cy="5570538"/>
          </a:xfrm>
          <a:ln/>
        </p:spPr>
        <p:txBody>
          <a:bodyPr/>
          <a:lstStyle/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Directly assign the character's UCS value as an integer.</a:t>
            </a:r>
          </a:p>
          <a:p>
            <a:pPr marL="431800" indent="-323850">
              <a:spcBef>
                <a:spcPts val="288"/>
              </a:spcBef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CA" sz="1800">
              <a:latin typeface="Bitstream Vera Sans Mono" pitchFamily="49" charset="0"/>
            </a:endParaRPr>
          </a:p>
          <a:p>
            <a:pPr marL="431800" indent="-323850">
              <a:spcBef>
                <a:spcPts val="288"/>
              </a:spcBef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sz="1800">
                <a:latin typeface="Bitstream Vera Sans Mono" pitchFamily="49" charset="0"/>
              </a:rPr>
              <a:t>UniChar uc = 0x0041;    // uppercase 'A' = U+0041</a:t>
            </a:r>
          </a:p>
          <a:p>
            <a:pPr marL="431800" indent="-323850">
              <a:spcBef>
                <a:spcPts val="288"/>
              </a:spcBef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CA" sz="1800">
              <a:latin typeface="Bitstream Vera Sans Mono" pitchFamily="49" charset="0"/>
            </a:endParaRP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Use C wide-character conventions (assuming </a:t>
            </a:r>
            <a:r>
              <a:rPr lang="en-CA" b="1"/>
              <a:t>wchar_t</a:t>
            </a:r>
            <a:r>
              <a:rPr lang="en-CA"/>
              <a:t> is an unsigned short):</a:t>
            </a:r>
          </a:p>
          <a:p>
            <a:pPr marL="431800" indent="-323850">
              <a:spcBef>
                <a:spcPts val="288"/>
              </a:spcBef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CA" sz="1800">
              <a:latin typeface="Bitstream Vera Sans Mono" pitchFamily="49" charset="0"/>
            </a:endParaRPr>
          </a:p>
          <a:p>
            <a:pPr marL="431800" indent="-323850">
              <a:spcBef>
                <a:spcPts val="288"/>
              </a:spcBef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sz="1800">
                <a:latin typeface="Bitstream Vera Sans Mono" pitchFamily="49" charset="0"/>
              </a:rPr>
              <a:t>UniChar uc = L'A';</a:t>
            </a:r>
          </a:p>
          <a:p>
            <a:pPr marL="431800" indent="-323850">
              <a:spcBef>
                <a:spcPts val="288"/>
              </a:spcBef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sz="1800">
                <a:latin typeface="Bitstream Vera Sans Mono" pitchFamily="49" charset="0"/>
              </a:rPr>
              <a:t>UniChar *puniStr = (UniChar *) L"Welcome to Warpstock";</a:t>
            </a:r>
          </a:p>
          <a:p>
            <a:pPr marL="431800" indent="-323850">
              <a:spcBef>
                <a:spcPts val="288"/>
              </a:spcBef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sz="1800">
                <a:latin typeface="Bitstream Vera Sans Mono" pitchFamily="49" charset="0"/>
              </a:rPr>
              <a:t>printf("%lc\n", uc );</a:t>
            </a:r>
          </a:p>
          <a:p>
            <a:pPr marL="431800" indent="-323850">
              <a:spcBef>
                <a:spcPts val="288"/>
              </a:spcBef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sz="1800">
                <a:latin typeface="Bitstream Vera Sans Mono" pitchFamily="49" charset="0"/>
              </a:rPr>
              <a:t>printf("%ls\n", puniStr );</a:t>
            </a:r>
          </a:p>
          <a:p>
            <a:pPr marL="431800" indent="-323850">
              <a:spcBef>
                <a:spcPts val="288"/>
              </a:spcBef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CA" sz="1800">
              <a:latin typeface="Bitstream Vera Sans Mono" pitchFamily="49" charset="0"/>
            </a:endParaRPr>
          </a:p>
          <a:p>
            <a:pPr marL="431800" indent="-323850"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   Only use this technique when dealing with basic ASCII characters!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555625"/>
            <a:ext cx="8607425" cy="1262063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Setting UniChar Values (cont.)</a:t>
            </a: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41363" y="2101850"/>
            <a:ext cx="8607425" cy="4762500"/>
          </a:xfrm>
          <a:ln/>
        </p:spPr>
        <p:txBody>
          <a:bodyPr/>
          <a:lstStyle/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Use the codepage conversion functions: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i="1"/>
              <a:t>UniStrToUcs()</a:t>
            </a:r>
            <a:r>
              <a:rPr lang="en-CA"/>
              <a:t> and </a:t>
            </a:r>
            <a:r>
              <a:rPr lang="en-CA" i="1"/>
              <a:t>UniUconvToUcs()</a:t>
            </a:r>
            <a:r>
              <a:rPr lang="en-CA"/>
              <a:t> will convert a multibyte string from any known codepage into a UniChar string.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i="1"/>
              <a:t>UniStrFromUcs()</a:t>
            </a:r>
            <a:r>
              <a:rPr lang="en-CA"/>
              <a:t> and </a:t>
            </a:r>
            <a:r>
              <a:rPr lang="en-CA" i="1"/>
              <a:t>UniUconvFromUcs()</a:t>
            </a:r>
            <a:r>
              <a:rPr lang="en-CA"/>
              <a:t> will convert a UniChar string into a multibyte string in the desired codepage.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555625"/>
            <a:ext cx="8607425" cy="1262063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Working with UniChar Strings</a:t>
            </a: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41363" y="2101850"/>
            <a:ext cx="8607425" cy="4762500"/>
          </a:xfrm>
          <a:ln/>
        </p:spPr>
        <p:txBody>
          <a:bodyPr/>
          <a:lstStyle/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Take the string:</a:t>
            </a:r>
          </a:p>
          <a:p>
            <a:pPr marL="431800" indent="-323850">
              <a:spcBef>
                <a:spcPts val="288"/>
              </a:spcBef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CA" sz="1800">
              <a:latin typeface="Bitstream Vera Sans Mono" pitchFamily="49" charset="0"/>
            </a:endParaRPr>
          </a:p>
          <a:p>
            <a:pPr marL="431800" indent="-323850">
              <a:spcBef>
                <a:spcPts val="288"/>
              </a:spcBef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sz="1800">
                <a:latin typeface="Bitstream Vera Sans Mono" pitchFamily="49" charset="0"/>
              </a:rPr>
              <a:t>Hello world</a:t>
            </a:r>
          </a:p>
          <a:p>
            <a:pPr marL="431800" indent="-323850">
              <a:spcBef>
                <a:spcPts val="288"/>
              </a:spcBef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CA" sz="1800">
              <a:latin typeface="Bitstream Vera Sans Mono" pitchFamily="49" charset="0"/>
            </a:endParaRP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Under a normal (ASCII-based) multibyte codepage, this string is represented by:</a:t>
            </a:r>
          </a:p>
          <a:p>
            <a:pPr marL="431800" indent="-323850">
              <a:spcBef>
                <a:spcPts val="288"/>
              </a:spcBef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CA" sz="1800">
              <a:latin typeface="Bitstream Vera Sans Mono" pitchFamily="49" charset="0"/>
            </a:endParaRPr>
          </a:p>
          <a:p>
            <a:pPr marL="431800" indent="-323850">
              <a:spcBef>
                <a:spcPts val="288"/>
              </a:spcBef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sz="1800">
                <a:latin typeface="Bitstream Vera Sans Mono" pitchFamily="49" charset="0"/>
              </a:rPr>
              <a:t>48 65 6C 6C 6F 20 77 6F 72 6C 64 00</a:t>
            </a:r>
          </a:p>
          <a:p>
            <a:pPr marL="431800" indent="-323850">
              <a:spcBef>
                <a:spcPts val="288"/>
              </a:spcBef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CA" sz="1800">
              <a:latin typeface="Bitstream Vera Sans Mono" pitchFamily="49" charset="0"/>
            </a:endParaRP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As a UniChar string, it becomes:</a:t>
            </a:r>
          </a:p>
          <a:p>
            <a:pPr marL="431800" indent="-323850">
              <a:spcBef>
                <a:spcPts val="288"/>
              </a:spcBef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CA" sz="1800"/>
          </a:p>
          <a:p>
            <a:pPr marL="431800" indent="-323850">
              <a:spcBef>
                <a:spcPts val="288"/>
              </a:spcBef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sz="1800"/>
              <a:t>00 48 00 65 00 6C 00 6C 00 6F 00 20 00 77 00 6F 00 72 00 6C </a:t>
            </a:r>
          </a:p>
          <a:p>
            <a:pPr marL="431800" indent="-323850">
              <a:spcBef>
                <a:spcPts val="288"/>
              </a:spcBef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sz="1800"/>
              <a:t>00 64 00 00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555625"/>
            <a:ext cx="8607425" cy="1262063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Working with UniChar Strings (cont.)</a:t>
            </a: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41363" y="2101850"/>
            <a:ext cx="8607425" cy="5068888"/>
          </a:xfrm>
          <a:ln/>
        </p:spPr>
        <p:txBody>
          <a:bodyPr/>
          <a:lstStyle/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Most standard string-handling functions treat a zero byte as a string termination character, and therefore will not handle this string correctly.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As mentioned, C wide-character APIs can sometimes be used (where available). But: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In practice, this is only possible with basic ASCII text (since these APIs cannot convert the Unicode values into meaningful characters for the current codepage). 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Also, there is no way to use wide-character conventions in conjunction with (for instance) PM controls.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Consequently, ULS provides its own functions for handling UniChar text.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555625"/>
            <a:ext cx="8607425" cy="1262063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Unicode Input and Output</a:t>
            </a: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41363" y="2101850"/>
            <a:ext cx="8607425" cy="5362575"/>
          </a:xfrm>
          <a:ln/>
        </p:spPr>
        <p:txBody>
          <a:bodyPr/>
          <a:lstStyle/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In general, UniChar strings must be converted to another format before output.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Convert to a Unicode encoding which is designed for output:</a:t>
            </a:r>
          </a:p>
          <a:p>
            <a:pPr marL="1295400" lvl="2" indent="-21590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UPF-8 (codepage 1207) - preferred for use under Presentation Manager.</a:t>
            </a:r>
          </a:p>
          <a:p>
            <a:pPr marL="1295400" lvl="2" indent="-21590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UTF-8 (codepage 1208) - preferred for data interchange (files, e-mail, etc.).</a:t>
            </a:r>
          </a:p>
          <a:p>
            <a:pPr marL="431800" indent="-323850">
              <a:spcBef>
                <a:spcPts val="575"/>
              </a:spcBef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sz="2200"/>
              <a:t>   This does not allow direct display in OS/2 text sessions. 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Convert to another codepage.  This allows display of text in OS/2 window or full-screen sessions by converting to the current process codepage.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Conversely, input routines can accept text in the current codepage, and then convert it to UCS-2 for subsequent processing.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555625"/>
            <a:ext cx="8607425" cy="1262063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Unicode String Manipulation</a:t>
            </a:r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41363" y="2101850"/>
            <a:ext cx="8607425" cy="4762500"/>
          </a:xfrm>
          <a:ln/>
        </p:spPr>
        <p:txBody>
          <a:bodyPr/>
          <a:lstStyle/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Most standard library functions cannot be used with UniChar text (due to embedded zero bytes). Therefore, ULS includes Unicode-enabled equivalents of several standard C library functions: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The </a:t>
            </a:r>
            <a:r>
              <a:rPr lang="en-CA" i="1"/>
              <a:t>str*()</a:t>
            </a:r>
            <a:r>
              <a:rPr lang="en-CA"/>
              <a:t> functions of the standard string library.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The character transformation functions </a:t>
            </a:r>
            <a:r>
              <a:rPr lang="en-CA" i="1"/>
              <a:t>tolower()</a:t>
            </a:r>
            <a:r>
              <a:rPr lang="en-CA"/>
              <a:t> and </a:t>
            </a:r>
            <a:r>
              <a:rPr lang="en-CA" i="1"/>
              <a:t>toupper()</a:t>
            </a:r>
            <a:r>
              <a:rPr lang="en-CA"/>
              <a:t>.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In addition, several functions are provided for querying and transforming UniChar characters and strings in a locale-dependent way.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555625"/>
            <a:ext cx="8607425" cy="1262063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Exercise 1: </a:t>
            </a:r>
            <a:br>
              <a:rPr lang="en-CA"/>
            </a:br>
            <a:r>
              <a:rPr lang="en-CA"/>
              <a:t>Using UniChar Strings</a:t>
            </a: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41363" y="2101850"/>
            <a:ext cx="8607425" cy="4762500"/>
          </a:xfrm>
          <a:ln/>
        </p:spPr>
        <p:txBody>
          <a:bodyPr/>
          <a:lstStyle/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Exercise: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Review the sample program.  Make sure you understand what it does.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Verify that the program compiles and runs successfully.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Objectives: 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Verify compiler and toolkit setup.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Verify program using ULS API can be compiled and run.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A brief introduction to UniChar string manipulation.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555625"/>
            <a:ext cx="8607425" cy="1262063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Codepage Conversion</a:t>
            </a:r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41363" y="2101850"/>
            <a:ext cx="8607425" cy="5041900"/>
          </a:xfrm>
          <a:ln/>
        </p:spPr>
        <p:txBody>
          <a:bodyPr/>
          <a:lstStyle/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The ULS conversion functions allow text to be converted from any multibyte codepage into the equivalent strings in UCS-2 (UniChar) format, and vice versa.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Text can also be converted from one multibyte codepage to another by going through UCS-2 as an intermediate step.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Logical character value (not byte value) is preserved across codepages, whenever possible.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If a character does not exist in the target codepage, it is replaced by a designated "substitution character".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555625"/>
            <a:ext cx="8607425" cy="1262063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UconvObject</a:t>
            </a:r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41363" y="2101850"/>
            <a:ext cx="8607425" cy="5086350"/>
          </a:xfrm>
          <a:ln/>
        </p:spPr>
        <p:txBody>
          <a:bodyPr/>
          <a:lstStyle/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The </a:t>
            </a:r>
            <a:r>
              <a:rPr lang="en-CA" b="1"/>
              <a:t>UconvObject</a:t>
            </a:r>
            <a:r>
              <a:rPr lang="en-CA"/>
              <a:t> type is used to control conversions (in either direction) between UCS-2 and one particular codepage.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Use </a:t>
            </a:r>
            <a:r>
              <a:rPr lang="en-CA" i="1"/>
              <a:t>UniCreateUconvObject()</a:t>
            </a:r>
            <a:r>
              <a:rPr lang="en-CA"/>
              <a:t> to create a UconvObject for the specified codepage:</a:t>
            </a:r>
          </a:p>
          <a:p>
            <a:pPr marL="431800" indent="-323850">
              <a:spcBef>
                <a:spcPts val="288"/>
              </a:spcBef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CA" sz="1800"/>
          </a:p>
          <a:p>
            <a:pPr marL="431800" indent="-323850">
              <a:spcBef>
                <a:spcPts val="288"/>
              </a:spcBef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sz="1800"/>
              <a:t>UconvObject uconv;</a:t>
            </a:r>
          </a:p>
          <a:p>
            <a:pPr marL="431800" indent="-323850">
              <a:spcBef>
                <a:spcPts val="288"/>
              </a:spcBef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sz="1800"/>
              <a:t>UniCreateUconvObject( (UniChar *) L"IBM-850", &amp;uconv );</a:t>
            </a:r>
          </a:p>
          <a:p>
            <a:pPr marL="431800" indent="-323850">
              <a:spcBef>
                <a:spcPts val="288"/>
              </a:spcBef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CA" sz="1800"/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Use </a:t>
            </a:r>
            <a:r>
              <a:rPr lang="en-CA" i="1"/>
              <a:t>UniFreeUconvObject()</a:t>
            </a:r>
            <a:r>
              <a:rPr lang="en-CA"/>
              <a:t> when the UconvObject is no longer required:</a:t>
            </a:r>
          </a:p>
          <a:p>
            <a:pPr marL="431800" indent="-323850">
              <a:spcBef>
                <a:spcPts val="288"/>
              </a:spcBef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CA" sz="1800"/>
          </a:p>
          <a:p>
            <a:pPr marL="431800" indent="-323850">
              <a:spcBef>
                <a:spcPts val="288"/>
              </a:spcBef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sz="1800"/>
              <a:t>UniFreeUconvObject( uconv );</a:t>
            </a:r>
          </a:p>
          <a:p>
            <a:pPr marL="431800" indent="-323850">
              <a:spcBef>
                <a:spcPts val="288"/>
              </a:spcBef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CA" sz="180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555625"/>
            <a:ext cx="8607425" cy="1262063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What You Need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41363" y="2101850"/>
            <a:ext cx="8607425" cy="4762500"/>
          </a:xfrm>
          <a:ln/>
        </p:spPr>
        <p:txBody>
          <a:bodyPr/>
          <a:lstStyle/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dirty="0"/>
              <a:t>An OS/2 C compiler and Toolkit.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dirty="0"/>
              <a:t>Exercises will include directions for compiling with IBM C Compiler 3.</a:t>
            </a:r>
            <a:r>
              <a:rPr lang="en-CA" i="1" dirty="0"/>
              <a:t>x</a:t>
            </a:r>
            <a:r>
              <a:rPr lang="en-CA" dirty="0"/>
              <a:t> and GCC 3.3.5.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dirty="0"/>
              <a:t>GCC 3.3.5 can be provided if necessary.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dirty="0"/>
              <a:t>At least a basic knowledge of C programming (recommended) or REXX.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dirty="0"/>
              <a:t>REXX support is somewhat limited; the extent of coverage will depend on class interest.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555625"/>
            <a:ext cx="8607425" cy="1262063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Conversion Specifiers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41363" y="2101850"/>
            <a:ext cx="8607425" cy="4897438"/>
          </a:xfrm>
          <a:ln/>
        </p:spPr>
        <p:txBody>
          <a:bodyPr/>
          <a:lstStyle/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The first parameter to </a:t>
            </a:r>
            <a:r>
              <a:rPr lang="en-CA" i="1"/>
              <a:t>UniCreateUconvObject()</a:t>
            </a:r>
            <a:r>
              <a:rPr lang="en-CA"/>
              <a:t> is a UniChar string called the conversion specifier: “</a:t>
            </a:r>
            <a:r>
              <a:rPr lang="en-CA" b="1" i="1"/>
              <a:t>&lt;codepage-name&gt;</a:t>
            </a:r>
            <a:r>
              <a:rPr lang="en-CA" b="1"/>
              <a:t>[@][</a:t>
            </a:r>
            <a:r>
              <a:rPr lang="en-CA" b="1" i="1"/>
              <a:t>&lt;modifers&gt;</a:t>
            </a:r>
            <a:r>
              <a:rPr lang="en-CA" b="1"/>
              <a:t>]</a:t>
            </a:r>
            <a:r>
              <a:rPr lang="en-CA"/>
              <a:t>”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The codepage name must be a legal OS/2 codepage identifer, normally in the form “IBM-</a:t>
            </a:r>
            <a:r>
              <a:rPr lang="en-CA" i="1"/>
              <a:t>x</a:t>
            </a:r>
            <a:r>
              <a:rPr lang="en-CA"/>
              <a:t>” where </a:t>
            </a:r>
            <a:r>
              <a:rPr lang="en-CA" i="1"/>
              <a:t>x</a:t>
            </a:r>
            <a:r>
              <a:rPr lang="en-CA"/>
              <a:t> is the codepage number.  Certain aliases are also defined (in </a:t>
            </a:r>
            <a:r>
              <a:rPr lang="en-CA">
                <a:latin typeface="Bitstream Vera Sans Mono" pitchFamily="49" charset="0"/>
              </a:rPr>
              <a:t>\LANGUAGE\CODEPAGE\UCSTBL.LST</a:t>
            </a:r>
            <a:r>
              <a:rPr lang="en-CA"/>
              <a:t>), and some constants are provided in </a:t>
            </a:r>
            <a:r>
              <a:rPr lang="en-CA">
                <a:latin typeface="Bitstream Vera Sans Mono" pitchFamily="49" charset="0"/>
              </a:rPr>
              <a:t>uconv.h</a:t>
            </a:r>
            <a:r>
              <a:rPr lang="en-CA"/>
              <a:t>.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i="1"/>
              <a:t>UniMapCpToUcsCp()</a:t>
            </a:r>
            <a:r>
              <a:rPr lang="en-CA"/>
              <a:t> will generate a legal codepage name from the specified codepage number.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555625"/>
            <a:ext cx="8607425" cy="1262063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Conversion Modifiers</a:t>
            </a:r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41363" y="2101850"/>
            <a:ext cx="8607425" cy="5097463"/>
          </a:xfrm>
          <a:ln/>
        </p:spPr>
        <p:txBody>
          <a:bodyPr/>
          <a:lstStyle/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The optional modifers define certain attributes of the conversion object (separated by commas). 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b="1"/>
              <a:t>map</a:t>
            </a:r>
            <a:r>
              <a:rPr lang="en-CA"/>
              <a:t>:  Defines how control bytes should be treated during conversion.  </a:t>
            </a:r>
            <a:r>
              <a:rPr lang="en-CA" i="1"/>
              <a:t>Default: “map=data”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b="1"/>
              <a:t>path</a:t>
            </a:r>
            <a:r>
              <a:rPr lang="en-CA"/>
              <a:t>:  Indicates whether strings are assumed to contain paths (DBCS only).  </a:t>
            </a:r>
            <a:r>
              <a:rPr lang="en-CA" i="1"/>
              <a:t>Default: “path=yes”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b="1"/>
              <a:t>endian</a:t>
            </a:r>
            <a:r>
              <a:rPr lang="en-CA"/>
              <a:t>:  Indicates the UCS-2 byte order (endian) to use.  </a:t>
            </a:r>
            <a:r>
              <a:rPr lang="en-CA" i="1"/>
              <a:t>Default: “endian=system”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b="1"/>
              <a:t>sub</a:t>
            </a:r>
            <a:r>
              <a:rPr lang="en-CA"/>
              <a:t>:  Indicates whether character substitution is enabled.  </a:t>
            </a:r>
            <a:r>
              <a:rPr lang="en-CA" i="1"/>
              <a:t>Default: “sub=from-ucs”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b="1"/>
              <a:t>subchar</a:t>
            </a:r>
            <a:r>
              <a:rPr lang="en-CA"/>
              <a:t>:  Indicates the substitution character to use in codepage strings.  </a:t>
            </a:r>
            <a:r>
              <a:rPr lang="en-CA" i="1"/>
              <a:t>(Default varies by codepage.)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b="1"/>
              <a:t>subuni</a:t>
            </a:r>
            <a:r>
              <a:rPr lang="en-CA"/>
              <a:t>:  Indicates the substitution character to use in UCS-2 strings.  </a:t>
            </a:r>
            <a:r>
              <a:rPr lang="en-CA" i="1"/>
              <a:t>Default: “subuni=\xFFFD”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555625"/>
            <a:ext cx="8607425" cy="1262063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Performing Conversions</a:t>
            </a: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41363" y="2101850"/>
            <a:ext cx="8607425" cy="5307013"/>
          </a:xfrm>
          <a:ln/>
        </p:spPr>
        <p:txBody>
          <a:bodyPr/>
          <a:lstStyle/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Once you have a UconvObject, you can two different sets of functions to perform the conversion(s).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i="1"/>
              <a:t>UniStrToUcs()</a:t>
            </a:r>
            <a:r>
              <a:rPr lang="en-CA"/>
              <a:t> and </a:t>
            </a:r>
            <a:r>
              <a:rPr lang="en-CA" i="1"/>
              <a:t>UniStrFromUcs()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i="1"/>
              <a:t>UniUconvToUcs() </a:t>
            </a:r>
            <a:r>
              <a:rPr lang="en-CA"/>
              <a:t>and </a:t>
            </a:r>
            <a:r>
              <a:rPr lang="en-CA" i="1"/>
              <a:t>UniUconvFromUcs()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The </a:t>
            </a:r>
            <a:r>
              <a:rPr lang="en-CA" i="1"/>
              <a:t>UniStr*()</a:t>
            </a:r>
            <a:r>
              <a:rPr lang="en-CA"/>
              <a:t> functions are easier to use; however, the </a:t>
            </a:r>
            <a:r>
              <a:rPr lang="en-CA" i="1"/>
              <a:t>UniUconv*()</a:t>
            </a:r>
            <a:r>
              <a:rPr lang="en-CA"/>
              <a:t> functions allow for slightly more flexible error-checking and recovery.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The </a:t>
            </a:r>
            <a:r>
              <a:rPr lang="en-CA" i="1"/>
              <a:t>UniStr*()</a:t>
            </a:r>
            <a:r>
              <a:rPr lang="en-CA"/>
              <a:t> functions were not available in the first versions of the Unicode API; they were added in an early Warp 4 FixPak (and a late Warp 3 FixPak).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555625"/>
            <a:ext cx="8607425" cy="1262063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UniStrToUcs / UniStrFromUcs</a:t>
            </a: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41363" y="2101850"/>
            <a:ext cx="8607425" cy="5092700"/>
          </a:xfrm>
          <a:ln/>
        </p:spPr>
        <p:txBody>
          <a:bodyPr/>
          <a:lstStyle/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i="1"/>
              <a:t>UniStrToUcs()</a:t>
            </a:r>
            <a:r>
              <a:rPr lang="en-CA"/>
              <a:t> and </a:t>
            </a:r>
            <a:r>
              <a:rPr lang="en-CA" i="1"/>
              <a:t>UniStrFromUcs()</a:t>
            </a:r>
            <a:r>
              <a:rPr lang="en-CA"/>
              <a:t> use a fairly simple syntax.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Conversion is atomic: it either succeeds or it fails (reflected in the return code).  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Substitution is always performed (regardless of the conversion modifers used to create the UconvObject).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Parameters: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UconvObject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Output buffer (must be already allocated)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Input string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Length of output buffer (in characters)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555625"/>
            <a:ext cx="8607425" cy="1262063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UniUconvToUcs / UniUconvFromUcs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41363" y="2101850"/>
            <a:ext cx="8607425" cy="4973638"/>
          </a:xfrm>
          <a:ln/>
        </p:spPr>
        <p:txBody>
          <a:bodyPr/>
          <a:lstStyle/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i="1"/>
              <a:t>UniUconvToUcs()</a:t>
            </a:r>
            <a:r>
              <a:rPr lang="en-CA"/>
              <a:t> and </a:t>
            </a:r>
            <a:r>
              <a:rPr lang="en-CA" i="1"/>
              <a:t>UniUconvFromUcs()</a:t>
            </a:r>
            <a:r>
              <a:rPr lang="en-CA"/>
              <a:t> use a fairly complex syntax.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An error may cause conversion to stop part-way through, and more information is available to allow error recovery.  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Parameters: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UconvObject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Pointer to input string (must already be allocated)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Pointer to input string length (in characters)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Pointer to output buffer (must already be allocated)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Pointer to output buffer length (in characters)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Pointer to number of substitutions made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555625"/>
            <a:ext cx="8607425" cy="1262063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Output Buffer Length</a:t>
            </a:r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41363" y="2101850"/>
            <a:ext cx="8607425" cy="5114925"/>
          </a:xfrm>
          <a:ln/>
        </p:spPr>
        <p:txBody>
          <a:bodyPr/>
          <a:lstStyle/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The output buffer must be large enough to contain all converted characters, plus NULL. 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When converting to UCS-2, the UniChar output buffer will never be longer (in UniChars) than the length of the input buffer (in bytes), not including the terminating NULL.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When converting from UCS-2, the output string </a:t>
            </a:r>
            <a:r>
              <a:rPr lang="en-CA" b="1"/>
              <a:t>may be longer </a:t>
            </a:r>
            <a:r>
              <a:rPr lang="en-CA"/>
              <a:t>than the UniChar input string, if the target codepage allows 2-, 3-, or 4-byte characters.</a:t>
            </a:r>
          </a:p>
          <a:p>
            <a:pPr marL="1295400" lvl="2" indent="-21590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If you know the target codepage contains only single-byte characters, the output buffer length may be the same as the input length (not including the terminating NULL).</a:t>
            </a:r>
          </a:p>
          <a:p>
            <a:pPr marL="1295400" lvl="2" indent="-21590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If the character width of the target codepage is undetermined, you should allocate at least 4 output bytes per input UniChar, because OS/2 MBCS codepages may represent a single character using up to 4 bytes.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555625"/>
            <a:ext cx="8607425" cy="1262063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Character Substitution</a:t>
            </a:r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41363" y="2101850"/>
            <a:ext cx="8607425" cy="5281613"/>
          </a:xfrm>
          <a:ln/>
        </p:spPr>
        <p:txBody>
          <a:bodyPr/>
          <a:lstStyle/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If the input string contains characters that do not exist under the target codepage, the character is (normally) replaced in the output string by a generic “substitution character”.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Every codepage has its own default substitution character (which may be changed through the UconvObject attributes).  It should always be a displayable glyph under the target codepage.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If substitution is disabled (through the UconvObject attributes), an error condition will be returned whenever an unsupported character is encountered.  (Applies to the </a:t>
            </a:r>
            <a:r>
              <a:rPr lang="en-CA" i="1"/>
              <a:t>UniUconv*</a:t>
            </a:r>
            <a:r>
              <a:rPr lang="en-CA"/>
              <a:t> functions only.)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555625"/>
            <a:ext cx="8607425" cy="1262063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Exercise 2: </a:t>
            </a:r>
            <a:br>
              <a:rPr lang="en-CA"/>
            </a:br>
            <a:r>
              <a:rPr lang="en-CA"/>
              <a:t>Codepage Conversion</a:t>
            </a:r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41363" y="2101850"/>
            <a:ext cx="8607425" cy="4762500"/>
          </a:xfrm>
          <a:ln/>
        </p:spPr>
        <p:txBody>
          <a:bodyPr/>
          <a:lstStyle/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Exercise: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Review the example program(s).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Modify the example program to convert the input text to UTF-8 instead of HTML.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Objectives: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Demonstrate the conversion process.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Illustrate the difference between the </a:t>
            </a:r>
            <a:r>
              <a:rPr lang="en-CA" i="1"/>
              <a:t>UniStr*</a:t>
            </a:r>
            <a:r>
              <a:rPr lang="en-CA"/>
              <a:t> and </a:t>
            </a:r>
            <a:r>
              <a:rPr lang="en-CA" i="1"/>
              <a:t>UniUconv*</a:t>
            </a:r>
            <a:r>
              <a:rPr lang="en-CA"/>
              <a:t> functions.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555625"/>
            <a:ext cx="8607425" cy="1262063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Localization</a:t>
            </a:r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41363" y="2101850"/>
            <a:ext cx="8607425" cy="5167313"/>
          </a:xfrm>
          <a:ln/>
        </p:spPr>
        <p:txBody>
          <a:bodyPr/>
          <a:lstStyle/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Localization is based on the concept of a </a:t>
            </a:r>
            <a:r>
              <a:rPr lang="en-CA" i="1"/>
              <a:t>locale</a:t>
            </a:r>
            <a:r>
              <a:rPr lang="en-CA"/>
              <a:t>: a set of conventions associated with a particular language or culture that specifies how information should be presented.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These conventions include such things as: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The names of the country and language normally associated with the locale.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The default currency unit.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The standard number format.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The standard time and date format.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The standard units of measurement.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The default codepage(s) associated with the locale.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Rules for text classification and transformation.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555625"/>
            <a:ext cx="8607425" cy="1262063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How Locales Work</a:t>
            </a:r>
            <a:br>
              <a:rPr lang="en-CA"/>
            </a:br>
            <a:endParaRPr lang="en-CA"/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41363" y="2101850"/>
            <a:ext cx="8607425" cy="5421313"/>
          </a:xfrm>
          <a:ln/>
        </p:spPr>
        <p:txBody>
          <a:bodyPr/>
          <a:lstStyle/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Locales are used for: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Determining character types or text transformation rules when using certain Unicode functions.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Modifying application behaviour as appropriate for the current environment.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There are two types of locale: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i="1"/>
              <a:t>System locales</a:t>
            </a:r>
            <a:r>
              <a:rPr lang="en-CA"/>
              <a:t>: standard locale constants defined by OS/2.  They cannot be modified or deleted.  System locales exist for every country and language known to OS/2, and are used to identify standardized conventions.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i="1"/>
              <a:t>User locales</a:t>
            </a:r>
            <a:r>
              <a:rPr lang="en-CA"/>
              <a:t>: customizable locale instances which may be created, modified, and/or deleted. User locales are derived from system locales, but represent the user's own preferences rather than generic standards.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555625"/>
            <a:ext cx="8607425" cy="1262063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What is Unicode?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41363" y="2101850"/>
            <a:ext cx="8607425" cy="4762500"/>
          </a:xfrm>
          <a:ln/>
        </p:spPr>
        <p:txBody>
          <a:bodyPr/>
          <a:lstStyle/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Unicode is a character standard designed to allow all possible characters from all known writing systems to be represented on computer systems in an interchangeable form.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Defines implementation requirements such as encoding formats, bidirectional algorithms, rendering of composite characters, etc.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Assigns every character a unique numeric value between 0 and 1,114,111.  This assignment is known as the Universal Character Set (UCS).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The terms “UCS” and “Unicode” are usually used interchangeably.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555625"/>
            <a:ext cx="8607425" cy="1262063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Identifying Locales</a:t>
            </a:r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41363" y="2101850"/>
            <a:ext cx="8607425" cy="5187950"/>
          </a:xfrm>
          <a:ln/>
        </p:spPr>
        <p:txBody>
          <a:bodyPr/>
          <a:lstStyle/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A </a:t>
            </a:r>
            <a:r>
              <a:rPr lang="en-CA" b="1"/>
              <a:t>LocaleObject</a:t>
            </a:r>
            <a:r>
              <a:rPr lang="en-CA"/>
              <a:t> is used as a handle to a specific locale.  A variable of this type is passed to certain functions in order to identify the locale being used.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i="1"/>
              <a:t>UniCreateLocaleObject()</a:t>
            </a:r>
            <a:r>
              <a:rPr lang="en-CA"/>
              <a:t> is used to initialize a LocaleObject for the specified locale.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The locale is usually identified by UCS-2 name (“en_US”, “de_DE_EURO”, etc.).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Specifying an empty string will create a locale based on the current environment settings (e.g %LANG%).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A LocaleObject should be freed using </a:t>
            </a:r>
            <a:r>
              <a:rPr lang="en-CA" i="1"/>
              <a:t>UniFreeLocaleObject()</a:t>
            </a:r>
            <a:r>
              <a:rPr lang="en-CA"/>
              <a:t> once it is no longer needed.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555625"/>
            <a:ext cx="8607425" cy="1262063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Identifying Locales (cont.)</a:t>
            </a: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41363" y="2101850"/>
            <a:ext cx="8607425" cy="4762500"/>
          </a:xfrm>
          <a:ln/>
        </p:spPr>
        <p:txBody>
          <a:bodyPr/>
          <a:lstStyle/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i="1"/>
              <a:t>UniQueryLocaleList()</a:t>
            </a:r>
            <a:r>
              <a:rPr lang="en-CA"/>
              <a:t> can be used to query the names of all existing locales (system, user, or both).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i="1"/>
              <a:t>UniMapCtryToLocale()</a:t>
            </a:r>
            <a:r>
              <a:rPr lang="en-CA"/>
              <a:t> returns the locale name corresponding to the specified country code.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i="1"/>
              <a:t>UniQueryLocaleObject()</a:t>
            </a:r>
            <a:r>
              <a:rPr lang="en-CA"/>
              <a:t> can be used to obtain the locale name associated with an existing LocaleObject.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555625"/>
            <a:ext cx="8607425" cy="1262063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Getting Locale Information</a:t>
            </a:r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41363" y="2101850"/>
            <a:ext cx="8607425" cy="4829175"/>
          </a:xfrm>
          <a:ln/>
        </p:spPr>
        <p:txBody>
          <a:bodyPr/>
          <a:lstStyle/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Every locale consists of a fixed number of key-value pairs, known as </a:t>
            </a:r>
            <a:r>
              <a:rPr lang="en-CA" i="1"/>
              <a:t>locale items</a:t>
            </a:r>
            <a:r>
              <a:rPr lang="en-CA"/>
              <a:t>, which describe the conventions for that locale.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Each locale item is referred to by a key constant. The prefix indicates the data type: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b="1"/>
              <a:t>LOCI_s</a:t>
            </a:r>
            <a:r>
              <a:rPr lang="en-CA"/>
              <a:t>, </a:t>
            </a:r>
            <a:r>
              <a:rPr lang="en-CA" b="1"/>
              <a:t>LOCI_j</a:t>
            </a:r>
            <a:r>
              <a:rPr lang="en-CA"/>
              <a:t>, and </a:t>
            </a:r>
            <a:r>
              <a:rPr lang="en-CA" b="1"/>
              <a:t>LOCI_w</a:t>
            </a:r>
            <a:r>
              <a:rPr lang="en-CA"/>
              <a:t> indicate string values.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b="1"/>
              <a:t>LOCI_i</a:t>
            </a:r>
            <a:r>
              <a:rPr lang="en-CA"/>
              <a:t> and </a:t>
            </a:r>
            <a:r>
              <a:rPr lang="en-CA" b="1"/>
              <a:t>LOCI_x</a:t>
            </a:r>
            <a:r>
              <a:rPr lang="en-CA"/>
              <a:t> indicate integer values.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To query the value of a specified locale item: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i="1"/>
              <a:t>UniQueryLocaleItem() </a:t>
            </a:r>
            <a:r>
              <a:rPr lang="en-CA"/>
              <a:t>writes the current value of any locale item to a string variable.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i="1"/>
              <a:t>UniQueryLocaleValue() </a:t>
            </a:r>
            <a:r>
              <a:rPr lang="en-CA"/>
              <a:t>writes the current value of an integer locale item to an integer variable.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555625"/>
            <a:ext cx="8607425" cy="1262063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The Locale Conventions Structure</a:t>
            </a:r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41363" y="2101850"/>
            <a:ext cx="8607425" cy="4762500"/>
          </a:xfrm>
          <a:ln/>
        </p:spPr>
        <p:txBody>
          <a:bodyPr/>
          <a:lstStyle/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The locale conventions structure (</a:t>
            </a:r>
            <a:r>
              <a:rPr lang="en-CA" b="1"/>
              <a:t>struct UniLconv</a:t>
            </a:r>
            <a:r>
              <a:rPr lang="en-CA"/>
              <a:t>) contains information about how numbers and currency values are represented by a locale.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It is designed to be analogous to the C </a:t>
            </a:r>
            <a:r>
              <a:rPr lang="en-CA" b="1"/>
              <a:t>lconv</a:t>
            </a:r>
            <a:r>
              <a:rPr lang="en-CA"/>
              <a:t> structure (returned by the </a:t>
            </a:r>
            <a:r>
              <a:rPr lang="en-CA" i="1"/>
              <a:t>localeconv()</a:t>
            </a:r>
            <a:r>
              <a:rPr lang="en-CA"/>
              <a:t> library function).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This structure may be obtained for a specified locale using </a:t>
            </a:r>
            <a:r>
              <a:rPr lang="en-CA" i="1"/>
              <a:t>UniQueryLocaleInfo()</a:t>
            </a:r>
            <a:r>
              <a:rPr lang="en-CA"/>
              <a:t>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555625"/>
            <a:ext cx="8607425" cy="1262063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Working With User Locales</a:t>
            </a:r>
          </a:p>
        </p:txBody>
      </p:sp>
      <p:sp>
        <p:nvSpPr>
          <p:cNvPr id="460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41363" y="2101850"/>
            <a:ext cx="8607425" cy="5200650"/>
          </a:xfrm>
          <a:ln/>
        </p:spPr>
        <p:txBody>
          <a:bodyPr/>
          <a:lstStyle/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User locales are used to represent locally-configured preferences.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Normally, user locales are created and modified by the user through the OS/2 Locale applet.  However, it can also be done programmatically.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i="1"/>
              <a:t>UniMakeUserLocale()</a:t>
            </a:r>
            <a:r>
              <a:rPr lang="en-CA"/>
              <a:t> creates a new user locale, by copying an existing locale (system or user).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i="1"/>
              <a:t>UniDeleteUserLocale()</a:t>
            </a:r>
            <a:r>
              <a:rPr lang="en-CA"/>
              <a:t> deletes a user locale.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i="1"/>
              <a:t>UniSetUserLocaleItem()</a:t>
            </a:r>
            <a:r>
              <a:rPr lang="en-CA"/>
              <a:t> modifies individual items within a user locale.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Changes do not take effect outside the current process until </a:t>
            </a:r>
            <a:r>
              <a:rPr lang="en-CA" i="1"/>
              <a:t>UniCompleteUserLocale()</a:t>
            </a:r>
            <a:r>
              <a:rPr lang="en-CA"/>
              <a:t> is called.  This function writes all user locales to disk.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555625"/>
            <a:ext cx="8607425" cy="1262063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Exercise 3:</a:t>
            </a:r>
            <a:br>
              <a:rPr lang="en-CA"/>
            </a:br>
            <a:r>
              <a:rPr lang="en-CA"/>
              <a:t>Getting Locale Information</a:t>
            </a:r>
          </a:p>
        </p:txBody>
      </p:sp>
      <p:sp>
        <p:nvSpPr>
          <p:cNvPr id="471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41363" y="2101850"/>
            <a:ext cx="8607425" cy="4762500"/>
          </a:xfrm>
          <a:ln/>
        </p:spPr>
        <p:txBody>
          <a:bodyPr/>
          <a:lstStyle/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Exercise: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Review the example program.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Modify this program to display selected items from each locale (e.g. the associated country and language names).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Objective: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Demonstrate how to identify and query locales.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555625"/>
            <a:ext cx="8607425" cy="1262063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Character Attributes</a:t>
            </a:r>
          </a:p>
        </p:txBody>
      </p:sp>
      <p:sp>
        <p:nvSpPr>
          <p:cNvPr id="481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41363" y="2101850"/>
            <a:ext cx="8607425" cy="4762500"/>
          </a:xfrm>
          <a:ln/>
        </p:spPr>
        <p:txBody>
          <a:bodyPr/>
          <a:lstStyle/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A character </a:t>
            </a:r>
            <a:r>
              <a:rPr lang="en-CA" i="1"/>
              <a:t>attribute</a:t>
            </a:r>
            <a:r>
              <a:rPr lang="en-CA"/>
              <a:t> (or </a:t>
            </a:r>
            <a:r>
              <a:rPr lang="en-CA" i="1"/>
              <a:t>classification</a:t>
            </a:r>
            <a:r>
              <a:rPr lang="en-CA"/>
              <a:t>) describes categories to which a character belongs.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Attributes include standard POSIX types like “alpha” and “digit”, but also extended Unicode types like “ideograph” and “nonspacing”.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There are also attributes for describing text layout, and others indicating the specific Unicode character sets to which a character belongs.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555625"/>
            <a:ext cx="8607425" cy="1262063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Attribute Names and Identifiers</a:t>
            </a:r>
          </a:p>
        </p:txBody>
      </p:sp>
      <p:sp>
        <p:nvSpPr>
          <p:cNvPr id="491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41363" y="2101850"/>
            <a:ext cx="8607425" cy="4762500"/>
          </a:xfrm>
          <a:ln/>
        </p:spPr>
        <p:txBody>
          <a:bodyPr/>
          <a:lstStyle/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Every attribute has a integer </a:t>
            </a:r>
            <a:r>
              <a:rPr lang="en-CA" i="1"/>
              <a:t>identifier</a:t>
            </a:r>
            <a:r>
              <a:rPr lang="en-CA"/>
              <a:t> (referenced by symbolic constant).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Most (though not all) attributes also have a </a:t>
            </a:r>
            <a:r>
              <a:rPr lang="en-CA" i="1"/>
              <a:t>name</a:t>
            </a:r>
            <a:r>
              <a:rPr lang="en-CA"/>
              <a:t>, which is a human-readable UniChar string.   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i="1"/>
              <a:t>UniQueryAttr()</a:t>
            </a:r>
            <a:r>
              <a:rPr lang="en-CA"/>
              <a:t> may be used to obtain the identifier value associated with an attribute name.   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555625"/>
            <a:ext cx="8607425" cy="1262063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Attribute Categories</a:t>
            </a:r>
          </a:p>
        </p:txBody>
      </p:sp>
      <p:sp>
        <p:nvSpPr>
          <p:cNvPr id="501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41363" y="2101850"/>
            <a:ext cx="8607425" cy="4762500"/>
          </a:xfrm>
          <a:ln/>
        </p:spPr>
        <p:txBody>
          <a:bodyPr/>
          <a:lstStyle/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Character attributes are grouped into several different categories: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Character type attributes (names start with a lowercase letter):</a:t>
            </a:r>
          </a:p>
          <a:p>
            <a:pPr marL="1295400" lvl="2" indent="-21590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POSIX types (identifier symbols start with </a:t>
            </a:r>
            <a:r>
              <a:rPr lang="en-CA" b="1"/>
              <a:t>CT_</a:t>
            </a:r>
            <a:r>
              <a:rPr lang="en-CA"/>
              <a:t>)</a:t>
            </a:r>
          </a:p>
          <a:p>
            <a:pPr marL="1295400" lvl="2" indent="-21590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Extended types (identifier symbols start with </a:t>
            </a:r>
            <a:r>
              <a:rPr lang="en-CA" b="1"/>
              <a:t>C3_</a:t>
            </a:r>
            <a:r>
              <a:rPr lang="en-CA"/>
              <a:t>)</a:t>
            </a:r>
          </a:p>
          <a:p>
            <a:pPr marL="1295400" lvl="2" indent="-215900"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Win32 compatibility types (identifier symbols start with </a:t>
            </a:r>
            <a:r>
              <a:rPr lang="en-CA" b="1"/>
              <a:t>C1_</a:t>
            </a:r>
            <a:r>
              <a:rPr lang="en-CA"/>
              <a:t>; no names)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Character set attributes (names start with “</a:t>
            </a:r>
            <a:r>
              <a:rPr lang="en-CA" b="1"/>
              <a:t>_</a:t>
            </a:r>
            <a:r>
              <a:rPr lang="en-CA"/>
              <a:t>”)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Layout/BIDI attributes (names start with “</a:t>
            </a:r>
            <a:r>
              <a:rPr lang="en-CA" b="1"/>
              <a:t>#</a:t>
            </a:r>
            <a:r>
              <a:rPr lang="en-CA"/>
              <a:t>”)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555625"/>
            <a:ext cx="8607425" cy="1262063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Localized Attributes</a:t>
            </a:r>
          </a:p>
        </p:txBody>
      </p:sp>
      <p:sp>
        <p:nvSpPr>
          <p:cNvPr id="512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41363" y="2101850"/>
            <a:ext cx="8607425" cy="4762500"/>
          </a:xfrm>
          <a:ln/>
        </p:spPr>
        <p:txBody>
          <a:bodyPr/>
          <a:lstStyle/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An </a:t>
            </a:r>
            <a:r>
              <a:rPr lang="en-CA" b="1"/>
              <a:t>AttrObject</a:t>
            </a:r>
            <a:r>
              <a:rPr lang="en-CA"/>
              <a:t> is used to represent attributes in a locale-specific context. 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i="1"/>
              <a:t>UniCreateAttrObject()</a:t>
            </a:r>
            <a:r>
              <a:rPr lang="en-CA"/>
              <a:t> creates an AttrObject for the specified attribute(s) and locale.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i="1"/>
              <a:t>UniFreeAttrObject()</a:t>
            </a:r>
            <a:r>
              <a:rPr lang="en-CA"/>
              <a:t> frees an AttrObject when it is no longer needed.   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i="1"/>
              <a:t>UniQueryCharAttr()</a:t>
            </a:r>
            <a:r>
              <a:rPr lang="en-CA"/>
              <a:t> queries a UCS-2 character's attributes using an AttrObject.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i="1"/>
              <a:t>UniScanForAttr()</a:t>
            </a:r>
            <a:r>
              <a:rPr lang="en-CA"/>
              <a:t> searches a UniChar string for characters matching the specified AttrObject.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Standard POSIX attributes may be queried using various </a:t>
            </a:r>
            <a:r>
              <a:rPr lang="en-CA" i="1"/>
              <a:t>UniQuery*</a:t>
            </a:r>
            <a:r>
              <a:rPr lang="en-CA"/>
              <a:t> functions (similar to the C “ctype” functions).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555625"/>
            <a:ext cx="8607425" cy="1262063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Versions of Unicode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41363" y="2101850"/>
            <a:ext cx="8607425" cy="5191125"/>
          </a:xfrm>
          <a:ln/>
        </p:spPr>
        <p:txBody>
          <a:bodyPr/>
          <a:lstStyle/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The Unicode standard is maintained by the Unicode Consortium, and is currently up to version 5.0 (released July 2006).  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Version 1.0 was released in 1991 and supported 65,536 character codepoints (28,302 of which were assigned).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Starting with version 2.0, the codespace was expanded to 17 </a:t>
            </a:r>
            <a:r>
              <a:rPr lang="en-CA" b="1"/>
              <a:t>planes</a:t>
            </a:r>
            <a:r>
              <a:rPr lang="en-CA"/>
              <a:t>, each supporting 65,536 codepoints, for a total codespace of 1,114,112 possible characters (but the additional planes were not actually used until version 3.1).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The Universal Character Set is also published on its own by the International Organization for Standardization as </a:t>
            </a:r>
            <a:r>
              <a:rPr lang="en-CA" i="1"/>
              <a:t>ISO/IEC 10646</a:t>
            </a:r>
            <a:r>
              <a:rPr lang="en-CA"/>
              <a:t>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555625"/>
            <a:ext cx="8607425" cy="1262063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Locale-Independent Attribute Functions</a:t>
            </a:r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41363" y="2101850"/>
            <a:ext cx="8607425" cy="4762500"/>
          </a:xfrm>
          <a:ln/>
        </p:spPr>
        <p:txBody>
          <a:bodyPr/>
          <a:lstStyle/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There are several functions which may be used query attributes independently of locale.   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i="1"/>
              <a:t>UniQueryChar()</a:t>
            </a:r>
            <a:r>
              <a:rPr lang="en-CA"/>
              <a:t> is used to determine whether a single UCS-2 character has the specified POSIX or Win32 character-type attributes (CT_* or C1_*)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i="1"/>
              <a:t>UniQueryStringType()</a:t>
            </a:r>
            <a:r>
              <a:rPr lang="en-CA"/>
              <a:t> returns an array of integer bitmasks for a UniChar string, where each bitmask describes the attributes (in the requested category) of a single character.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i="1"/>
              <a:t>UniQueryCharType()</a:t>
            </a:r>
            <a:r>
              <a:rPr lang="en-CA"/>
              <a:t> returns all the attributes of a single UCS-2 character in a </a:t>
            </a:r>
            <a:r>
              <a:rPr lang="en-CA" b="1"/>
              <a:t>UNICTYPE</a:t>
            </a:r>
            <a:r>
              <a:rPr lang="en-CA"/>
              <a:t> data structure. 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555625"/>
            <a:ext cx="8607425" cy="1262063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Transforming Text</a:t>
            </a:r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41363" y="2101850"/>
            <a:ext cx="8607425" cy="4762500"/>
          </a:xfrm>
          <a:ln/>
        </p:spPr>
        <p:txBody>
          <a:bodyPr/>
          <a:lstStyle/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ULS provides various functions for transforming UniChar strings in locale-specific ways.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i="1"/>
              <a:t>UniTransLower()</a:t>
            </a:r>
            <a:r>
              <a:rPr lang="en-CA"/>
              <a:t> converts text to lowercase.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i="1"/>
              <a:t>UniTransUpper()</a:t>
            </a:r>
            <a:r>
              <a:rPr lang="en-CA"/>
              <a:t> converts text to uppercase.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i="1"/>
              <a:t>UniTransformStr()</a:t>
            </a:r>
            <a:r>
              <a:rPr lang="en-CA"/>
              <a:t> performs advanced string transformations.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Note that the input and output strings are not guaranteed to be the same length.  Make sure you provide a large enough buffer!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555625"/>
            <a:ext cx="8607425" cy="1262063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XformObjects</a:t>
            </a:r>
          </a:p>
        </p:txBody>
      </p:sp>
      <p:sp>
        <p:nvSpPr>
          <p:cNvPr id="542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41363" y="2101850"/>
            <a:ext cx="8607425" cy="4762500"/>
          </a:xfrm>
          <a:ln/>
        </p:spPr>
        <p:txBody>
          <a:bodyPr/>
          <a:lstStyle/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An </a:t>
            </a:r>
            <a:r>
              <a:rPr lang="en-CA" b="1"/>
              <a:t>XformObject</a:t>
            </a:r>
            <a:r>
              <a:rPr lang="en-CA"/>
              <a:t> is used to define a transformation, for use with </a:t>
            </a:r>
            <a:r>
              <a:rPr lang="en-CA" i="1"/>
              <a:t>UniTransformStr()</a:t>
            </a:r>
            <a:r>
              <a:rPr lang="en-CA"/>
              <a:t>.  It has two attributes: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The transformation type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The locale being used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Use </a:t>
            </a:r>
            <a:r>
              <a:rPr lang="en-CA" i="1"/>
              <a:t>UniCreateTransformObject()</a:t>
            </a:r>
            <a:r>
              <a:rPr lang="en-CA"/>
              <a:t> to create an XformObject.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Use </a:t>
            </a:r>
            <a:r>
              <a:rPr lang="en-CA" i="1"/>
              <a:t>UniFreeTransformObject()</a:t>
            </a:r>
            <a:r>
              <a:rPr lang="en-CA"/>
              <a:t> to dispose of it when done.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555625"/>
            <a:ext cx="8607425" cy="1262063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Transformation Types</a:t>
            </a:r>
          </a:p>
        </p:txBody>
      </p:sp>
      <p:sp>
        <p:nvSpPr>
          <p:cNvPr id="552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41363" y="2101850"/>
            <a:ext cx="8607425" cy="5168900"/>
          </a:xfrm>
          <a:ln/>
        </p:spPr>
        <p:txBody>
          <a:bodyPr/>
          <a:lstStyle/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The following transformation types are valid for all locales: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b="1"/>
              <a:t>lower</a:t>
            </a:r>
            <a:r>
              <a:rPr lang="en-CA"/>
              <a:t>:  Convert text to lowercase.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b="1"/>
              <a:t>upper</a:t>
            </a:r>
            <a:r>
              <a:rPr lang="en-CA"/>
              <a:t>:  Convert text to uppercase.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b="1"/>
              <a:t>compose</a:t>
            </a:r>
            <a:r>
              <a:rPr lang="en-CA"/>
              <a:t>:  Convert character-diacritic combinations into single glyph forms.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b="1"/>
              <a:t>decompose</a:t>
            </a:r>
            <a:r>
              <a:rPr lang="en-CA"/>
              <a:t>:  Convert diacritical forms into separate characters and diacritics (combining marks).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b="1"/>
              <a:t>hiragana</a:t>
            </a:r>
            <a:r>
              <a:rPr lang="en-CA"/>
              <a:t>:  Convert Japanese phonetic characters into Hiragana.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b="1"/>
              <a:t>katakana</a:t>
            </a:r>
            <a:r>
              <a:rPr lang="en-CA"/>
              <a:t>:  Convert Japanese phonetic characters into Katakana.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b="1"/>
              <a:t>kana</a:t>
            </a:r>
            <a:r>
              <a:rPr lang="en-CA"/>
              <a:t>:  Convert Japanese phonetic characters into half-width Katakana.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555625"/>
            <a:ext cx="8607425" cy="1262063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Exercise 4:</a:t>
            </a:r>
            <a:br>
              <a:rPr lang="en-CA"/>
            </a:br>
            <a:r>
              <a:rPr lang="en-CA"/>
              <a:t>Transforming Text</a:t>
            </a:r>
          </a:p>
        </p:txBody>
      </p:sp>
      <p:sp>
        <p:nvSpPr>
          <p:cNvPr id="563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41363" y="2101850"/>
            <a:ext cx="8607425" cy="4762500"/>
          </a:xfrm>
          <a:ln/>
        </p:spPr>
        <p:txBody>
          <a:bodyPr/>
          <a:lstStyle/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Exercise: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Review the example program.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Modify this program to remove all accents from the string (i.e. convert accented characters into non-accented ASCII characters).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Objective: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Demonstrate Unicode text transformations.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555625"/>
            <a:ext cx="8607425" cy="1262063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Additional Information</a:t>
            </a:r>
          </a:p>
        </p:txBody>
      </p:sp>
      <p:sp>
        <p:nvSpPr>
          <p:cNvPr id="573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41363" y="2101850"/>
            <a:ext cx="8607425" cy="4762500"/>
          </a:xfrm>
          <a:ln/>
        </p:spPr>
        <p:txBody>
          <a:bodyPr/>
          <a:lstStyle/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OS/2 Toolkit documentation is obsolete and/or incomplete.  Project to provide updated documentation:</a:t>
            </a:r>
          </a:p>
          <a:p>
            <a:pPr marL="431800" indent="-323850">
              <a:spcBef>
                <a:spcPts val="575"/>
              </a:spcBef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sz="2200">
                <a:hlinkClick r:id="rId3"/>
              </a:rPr>
              <a:t>http://www.cs-club.org/~alex/os2/toolkits/uls/index.html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General Unicode information is available from the Unicode Consortium:</a:t>
            </a:r>
          </a:p>
          <a:p>
            <a:pPr marL="431800" indent="-323850">
              <a:spcBef>
                <a:spcPts val="575"/>
              </a:spcBef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sz="2200">
                <a:hlinkClick r:id="rId4"/>
              </a:rPr>
              <a:t>http://www.unicode.org/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Useful information &amp; samples from one of the OS/2 Internationalization developers:</a:t>
            </a:r>
          </a:p>
          <a:p>
            <a:pPr marL="431800" indent="-323850">
              <a:spcBef>
                <a:spcPts val="575"/>
              </a:spcBef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 sz="2200">
                <a:hlinkClick r:id="rId5"/>
              </a:rPr>
              <a:t>http://www.borgendale.com/uls.htm</a:t>
            </a:r>
          </a:p>
          <a:p>
            <a:pPr marL="431800" indent="-323850"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en-CA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555625"/>
            <a:ext cx="8607425" cy="1262063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Questions?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555625"/>
            <a:ext cx="8607425" cy="1262063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Why Unicode?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41363" y="2101850"/>
            <a:ext cx="8607425" cy="4762500"/>
          </a:xfrm>
          <a:ln/>
        </p:spPr>
        <p:txBody>
          <a:bodyPr/>
          <a:lstStyle/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Encoding characters by codepage has many disadvantages: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Each codepage only supports one or two character sets (usually basic Latin and up to one other) – difficult to support multiple languages simultaneously.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Different computer platforms tend to use different codepages, even to represent the same character sets (e.g. IBM 850 vs Windows 1252) – complicates data interchange.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DBCS codepages tend to use relatively crude variable-width encoding that makes string parsing difficult.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Too many codepages, not enough standardization!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555625"/>
            <a:ext cx="8607425" cy="1262063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Why Unicode (cont.)?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41363" y="2101850"/>
            <a:ext cx="8607425" cy="4762500"/>
          </a:xfrm>
          <a:ln/>
        </p:spPr>
        <p:txBody>
          <a:bodyPr/>
          <a:lstStyle/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Why use Unicode in your application?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Access to a wide range of text-manipulation functions which are independent of language or encoding.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Multiple character sets can be supported simultaneously, even in a single output stream.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Text can be converted to almost any encoding on demand.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555625"/>
            <a:ext cx="8607425" cy="1262063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UCS Character Values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41363" y="2101850"/>
            <a:ext cx="8607425" cy="4897438"/>
          </a:xfrm>
          <a:ln/>
        </p:spPr>
        <p:txBody>
          <a:bodyPr/>
          <a:lstStyle/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Unicode (UCS) character values (or codepoints) are traditionally written as “</a:t>
            </a:r>
            <a:r>
              <a:rPr lang="en-CA" b="1"/>
              <a:t>U+*</a:t>
            </a:r>
            <a:r>
              <a:rPr lang="en-CA"/>
              <a:t>”, where * is the character's value in hexadecimal.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Values U+0000 (0) through U+007F (127) correspond to the standard ASCII character set.  It is therefore easy to convert these characters to and from Unicode.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Values U+0080 (128) through U+00FF (255) correspond to the ISO Latin-1 extensions.  This means that the UCS character mapping of U+0000 through U+00FF corresponds exactly to ISO-8859-1 (codepage 819).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555625"/>
            <a:ext cx="8607425" cy="1262063"/>
          </a:xfrm>
          <a:ln/>
        </p:spPr>
        <p:txBody>
          <a:bodyPr tIns="38808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The UCS Codespace</a:t>
            </a: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41363" y="2101850"/>
            <a:ext cx="8607425" cy="5287963"/>
          </a:xfrm>
          <a:ln/>
        </p:spPr>
        <p:txBody>
          <a:bodyPr/>
          <a:lstStyle/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The Universal Character Set encompasses 17 planes, each containing 65,536 codepoints: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Plane 0 (U+0000 - U+FFFF): Basic Multilingual Plane (BMP) 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Plane 1 (U+10000 - U+1FFFF): Supplementary Multilingual Plane (SMP)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Plane 2 (U+20000 - U+2FFFF): Supplementary Ideographic Plane (SIP)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Plane 14 (U+E0000 – U+EFFFF): Supplementary Special-Purpose Plane (SSP)</a:t>
            </a:r>
          </a:p>
          <a:p>
            <a:pPr marL="863600" lvl="1" indent="-287338">
              <a:buSzPct val="75000"/>
              <a:buFont typeface="Symbol" charset="2"/>
              <a:buChar char="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Planes 15 &amp; 16 (U+F0000 - U+10FFFF): Supplementary Private Use Area</a:t>
            </a:r>
          </a:p>
          <a:p>
            <a:pPr marL="431800" indent="-323850">
              <a:buClr>
                <a:srgbClr val="0E594D"/>
              </a:buClr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CA"/>
              <a:t>The BMP contains most characters in use around the world today.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Arial"/>
        <a:ea typeface=""/>
        <a:cs typeface="Arial Unicode MS"/>
      </a:majorFont>
      <a:minorFont>
        <a:latin typeface="Bitstream Vera Sans"/>
        <a:ea typeface="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effectLst/>
            <a:latin typeface="Times New Roman" pitchFamily="1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effectLst/>
            <a:latin typeface="Times New Roman" pitchFamily="16" charset="0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717</TotalTime>
  <Words>4269</Words>
  <Application>Microsoft Office PowerPoint</Application>
  <PresentationFormat>Personalizado</PresentationFormat>
  <Paragraphs>369</Paragraphs>
  <Slides>56</Slides>
  <Notes>55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56</vt:i4>
      </vt:variant>
    </vt:vector>
  </HeadingPairs>
  <TitlesOfParts>
    <vt:vector size="57" baseType="lpstr">
      <vt:lpstr>Tema de Office</vt:lpstr>
      <vt:lpstr>An Introduction to the OS/2 Unicode APIs</vt:lpstr>
      <vt:lpstr>Copyright</vt:lpstr>
      <vt:lpstr>What You Need</vt:lpstr>
      <vt:lpstr>What is Unicode?</vt:lpstr>
      <vt:lpstr>Versions of Unicode</vt:lpstr>
      <vt:lpstr>Why Unicode?</vt:lpstr>
      <vt:lpstr>Why Unicode (cont.)?</vt:lpstr>
      <vt:lpstr>UCS Character Values</vt:lpstr>
      <vt:lpstr>The UCS Codespace</vt:lpstr>
      <vt:lpstr>Unicode Character Encoding</vt:lpstr>
      <vt:lpstr>UCS-2 Encoding</vt:lpstr>
      <vt:lpstr>UCS-4 Encoding</vt:lpstr>
      <vt:lpstr>Problems with Fixed-Width Encoding</vt:lpstr>
      <vt:lpstr>UTF-16 Encoding</vt:lpstr>
      <vt:lpstr>UTF-8 Encoding</vt:lpstr>
      <vt:lpstr>UTF-8 Encoding (cont.)</vt:lpstr>
      <vt:lpstr>Unicode Under OS/2</vt:lpstr>
      <vt:lpstr>The Unicode API</vt:lpstr>
      <vt:lpstr>Using the Unicode API</vt:lpstr>
      <vt:lpstr>Representing Unicode Text: UniChar</vt:lpstr>
      <vt:lpstr>Setting UniChar Values</vt:lpstr>
      <vt:lpstr>Setting UniChar Values (cont.)</vt:lpstr>
      <vt:lpstr>Working with UniChar Strings</vt:lpstr>
      <vt:lpstr>Working with UniChar Strings (cont.)</vt:lpstr>
      <vt:lpstr>Unicode Input and Output</vt:lpstr>
      <vt:lpstr>Unicode String Manipulation</vt:lpstr>
      <vt:lpstr>Exercise 1:  Using UniChar Strings</vt:lpstr>
      <vt:lpstr>Codepage Conversion</vt:lpstr>
      <vt:lpstr>UconvObject</vt:lpstr>
      <vt:lpstr>Conversion Specifiers</vt:lpstr>
      <vt:lpstr>Conversion Modifiers</vt:lpstr>
      <vt:lpstr>Performing Conversions</vt:lpstr>
      <vt:lpstr>UniStrToUcs / UniStrFromUcs</vt:lpstr>
      <vt:lpstr>UniUconvToUcs / UniUconvFromUcs</vt:lpstr>
      <vt:lpstr>Output Buffer Length</vt:lpstr>
      <vt:lpstr>Character Substitution</vt:lpstr>
      <vt:lpstr>Exercise 2:  Codepage Conversion</vt:lpstr>
      <vt:lpstr>Localization</vt:lpstr>
      <vt:lpstr>How Locales Work </vt:lpstr>
      <vt:lpstr>Identifying Locales</vt:lpstr>
      <vt:lpstr>Identifying Locales (cont.)</vt:lpstr>
      <vt:lpstr>Getting Locale Information</vt:lpstr>
      <vt:lpstr>The Locale Conventions Structure</vt:lpstr>
      <vt:lpstr>Working With User Locales</vt:lpstr>
      <vt:lpstr>Exercise 3: Getting Locale Information</vt:lpstr>
      <vt:lpstr>Character Attributes</vt:lpstr>
      <vt:lpstr>Attribute Names and Identifiers</vt:lpstr>
      <vt:lpstr>Attribute Categories</vt:lpstr>
      <vt:lpstr>Localized Attributes</vt:lpstr>
      <vt:lpstr>Locale-Independent Attribute Functions</vt:lpstr>
      <vt:lpstr>Transforming Text</vt:lpstr>
      <vt:lpstr>XformObjects</vt:lpstr>
      <vt:lpstr>Transformation Types</vt:lpstr>
      <vt:lpstr>Exercise 4: Transforming Text</vt:lpstr>
      <vt:lpstr>Additional Information</vt:lpstr>
      <vt:lpstr>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Introduction to the OS/2 Unicode APIs</dc:title>
  <dc:creator>Alex Taylor</dc:creator>
  <cp:lastModifiedBy>Usuario M</cp:lastModifiedBy>
  <cp:revision>23</cp:revision>
  <cp:lastPrinted>1601-01-01T00:00:00Z</cp:lastPrinted>
  <dcterms:created xsi:type="dcterms:W3CDTF">2006-10-01T16:21:57Z</dcterms:created>
  <dcterms:modified xsi:type="dcterms:W3CDTF">2012-07-19T15:23:34Z</dcterms:modified>
</cp:coreProperties>
</file>